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notesMasterIdLst>
    <p:notesMasterId r:id="rId20"/>
  </p:notesMasterIdLst>
  <p:sldIdLst>
    <p:sldId id="256" r:id="rId2"/>
    <p:sldId id="279" r:id="rId3"/>
    <p:sldId id="257" r:id="rId4"/>
    <p:sldId id="258" r:id="rId5"/>
    <p:sldId id="264" r:id="rId6"/>
    <p:sldId id="265" r:id="rId7"/>
    <p:sldId id="271" r:id="rId8"/>
    <p:sldId id="268" r:id="rId9"/>
    <p:sldId id="269" r:id="rId10"/>
    <p:sldId id="266" r:id="rId11"/>
    <p:sldId id="276" r:id="rId12"/>
    <p:sldId id="273" r:id="rId13"/>
    <p:sldId id="278" r:id="rId14"/>
    <p:sldId id="274" r:id="rId15"/>
    <p:sldId id="275" r:id="rId16"/>
    <p:sldId id="277" r:id="rId17"/>
    <p:sldId id="280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70606"/>
  </p:normalViewPr>
  <p:slideViewPr>
    <p:cSldViewPr snapToGrid="0" snapToObjects="1">
      <p:cViewPr varScale="1">
        <p:scale>
          <a:sx n="98" d="100"/>
          <a:sy n="98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FE421-A9FE-8E48-BB69-53067C6E3D84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52C69-4E44-CA4A-BF05-8CD0483A7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8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0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6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Fitness – crux of genetic algorithm</a:t>
            </a:r>
          </a:p>
          <a:p>
            <a:endParaRPr lang="en-US" dirty="0"/>
          </a:p>
          <a:p>
            <a:r>
              <a:rPr lang="en-US" dirty="0"/>
              <a:t>Starting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0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51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– proportions, mutation severity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23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75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81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30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Evolve more things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Activation function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NEAT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physical car itself</a:t>
            </a:r>
          </a:p>
          <a:p>
            <a:endParaRPr lang="en-US" dirty="0"/>
          </a:p>
          <a:p>
            <a:r>
              <a:rPr lang="en-US" dirty="0"/>
              <a:t>Refine fitness calculation</a:t>
            </a:r>
          </a:p>
          <a:p>
            <a:r>
              <a:rPr lang="en-US" dirty="0"/>
              <a:t>- Make it less brute force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Evolving the evolving mechanism itself?</a:t>
            </a:r>
          </a:p>
          <a:p>
            <a:endParaRPr lang="en-US" dirty="0"/>
          </a:p>
          <a:p>
            <a:r>
              <a:rPr lang="en-US" dirty="0"/>
              <a:t>Create training tracks</a:t>
            </a:r>
          </a:p>
          <a:p>
            <a:r>
              <a:rPr lang="en-US" dirty="0"/>
              <a:t>- Start simple, get more complex, like in real life</a:t>
            </a:r>
          </a:p>
          <a:p>
            <a:endParaRPr lang="en-US" dirty="0"/>
          </a:p>
          <a:p>
            <a:r>
              <a:rPr lang="en-US" dirty="0"/>
              <a:t>Try a different training method</a:t>
            </a:r>
          </a:p>
          <a:p>
            <a:endParaRPr lang="en-US" dirty="0"/>
          </a:p>
          <a:p>
            <a:r>
              <a:rPr lang="en-US" dirty="0"/>
              <a:t>Apply it to a different game/context</a:t>
            </a:r>
          </a:p>
          <a:p>
            <a:r>
              <a:rPr lang="en-US" dirty="0"/>
              <a:t>- Santa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over </a:t>
            </a:r>
            <a:r>
              <a:rPr lang="en-US" dirty="0" err="1"/>
              <a:t>xmas</a:t>
            </a:r>
            <a:r>
              <a:rPr lang="en-US" dirty="0"/>
              <a:t>, wanted to learn some about NN/ML</a:t>
            </a:r>
          </a:p>
          <a:p>
            <a:endParaRPr lang="en-US" dirty="0"/>
          </a:p>
          <a:p>
            <a:r>
              <a:rPr lang="en-US" dirty="0"/>
              <a:t>Through a use-case/project instead of just doing a </a:t>
            </a:r>
            <a:r>
              <a:rPr lang="en-US" dirty="0" err="1"/>
              <a:t>udemy</a:t>
            </a:r>
            <a:r>
              <a:rPr lang="en-US" dirty="0"/>
              <a:t> course</a:t>
            </a:r>
          </a:p>
          <a:p>
            <a:endParaRPr lang="en-US" dirty="0"/>
          </a:p>
          <a:p>
            <a:r>
              <a:rPr lang="en-US" dirty="0"/>
              <a:t>Writing code from scratch (no libraries)</a:t>
            </a:r>
          </a:p>
          <a:p>
            <a:endParaRPr lang="en-US" dirty="0"/>
          </a:p>
          <a:p>
            <a:r>
              <a:rPr lang="en-US" dirty="0"/>
              <a:t>Neural networks draw on interface between biology and programming</a:t>
            </a:r>
          </a:p>
          <a:p>
            <a:endParaRPr lang="en-US" dirty="0"/>
          </a:p>
          <a:p>
            <a:r>
              <a:rPr lang="en-US" dirty="0"/>
              <a:t>TRAIN, don’t PROGRAM – feels like it’s alive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Mimics structures of human/animal brains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3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5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17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Physics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Momentum, wheel colliders which model grip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realistic/organic </a:t>
            </a:r>
          </a:p>
          <a:p>
            <a:pPr marL="171450" indent="-171450">
              <a:buFontTx/>
              <a:buChar char="-"/>
            </a:pPr>
            <a:r>
              <a:rPr lang="en-US" dirty="0"/>
              <a:t>lends itself to NN rather than more traditional AI approaches</a:t>
            </a:r>
          </a:p>
          <a:p>
            <a:endParaRPr lang="en-US" dirty="0"/>
          </a:p>
          <a:p>
            <a:r>
              <a:rPr lang="en-US" dirty="0"/>
              <a:t>Me driving the car in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83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Already have car inputs</a:t>
            </a:r>
          </a:p>
          <a:p>
            <a:endParaRPr lang="en-US" dirty="0"/>
          </a:p>
          <a:p>
            <a:r>
              <a:rPr lang="en-US" dirty="0"/>
              <a:t>What about Brain inputs?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6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knows the velocity and angular velocity</a:t>
            </a:r>
          </a:p>
          <a:p>
            <a:endParaRPr lang="en-US" dirty="0"/>
          </a:p>
          <a:p>
            <a:r>
              <a:rPr lang="en-US" dirty="0"/>
              <a:t>Makes calculations on each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2C69-4E44-CA4A-BF05-8CD0483A72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9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9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5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1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3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9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77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4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65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9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DCFEDC-4DD9-D042-A163-AF102E8279B1}"/>
              </a:ext>
            </a:extLst>
          </p:cNvPr>
          <p:cNvSpPr/>
          <p:nvPr/>
        </p:nvSpPr>
        <p:spPr>
          <a:xfrm>
            <a:off x="0" y="680155"/>
            <a:ext cx="10168128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3C8D4-A6D1-8240-8443-202F661F9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264" y="1298448"/>
            <a:ext cx="7951305" cy="2951819"/>
          </a:xfrm>
        </p:spPr>
        <p:txBody>
          <a:bodyPr anchor="b">
            <a:normAutofit/>
          </a:bodyPr>
          <a:lstStyle/>
          <a:p>
            <a:pPr algn="r"/>
            <a:r>
              <a:rPr lang="en-US" sz="5800" dirty="0">
                <a:solidFill>
                  <a:schemeClr val="bg1"/>
                </a:solidFill>
              </a:rPr>
              <a:t>How to drive a car with</a:t>
            </a:r>
            <a:br>
              <a:rPr lang="en-US" sz="5800" dirty="0">
                <a:solidFill>
                  <a:schemeClr val="bg1"/>
                </a:solidFill>
              </a:rPr>
            </a:br>
            <a:r>
              <a:rPr lang="en-US" sz="5800" dirty="0">
                <a:solidFill>
                  <a:schemeClr val="bg1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184434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10C6-255C-AE4B-A297-37EC4FE1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F1977-8E90-894E-AB87-E90087D9D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1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Genetic Algorithms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032" y="1444945"/>
            <a:ext cx="5855519" cy="396811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Spawn a number of agents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 each agent’s “fitness”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Breed the fittest agents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Mutate some of the offspring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A7B12-8C31-E445-B8DC-54F52E0FC46E}"/>
              </a:ext>
            </a:extLst>
          </p:cNvPr>
          <p:cNvSpPr/>
          <p:nvPr/>
        </p:nvSpPr>
        <p:spPr>
          <a:xfrm>
            <a:off x="5891349" y="2651760"/>
            <a:ext cx="4650377" cy="470263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9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680155"/>
            <a:ext cx="3309257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67" y="2801264"/>
            <a:ext cx="2406322" cy="12554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Fitness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00274-761F-EF48-BD58-160B250FC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155" y="374703"/>
            <a:ext cx="3421903" cy="1622410"/>
          </a:xfrm>
          <a:ln w="38100"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Rewards</a:t>
            </a:r>
          </a:p>
          <a:p>
            <a:pPr lvl="1"/>
            <a:r>
              <a:rPr lang="en-US" sz="1800" dirty="0"/>
              <a:t>Number of gates crossed</a:t>
            </a:r>
          </a:p>
          <a:p>
            <a:pPr lvl="1"/>
            <a:r>
              <a:rPr lang="en-US" sz="1800" dirty="0"/>
              <a:t>Position when crossing</a:t>
            </a:r>
          </a:p>
          <a:p>
            <a:pPr lvl="1"/>
            <a:r>
              <a:rPr lang="en-US" sz="1800" dirty="0"/>
              <a:t>Direction when crossing</a:t>
            </a:r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37626397-579B-4F4B-8F80-93103728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703" y="2015766"/>
            <a:ext cx="7474857" cy="446753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CCF5DA-48B5-904A-B5CD-53C9F09E586B}"/>
              </a:ext>
            </a:extLst>
          </p:cNvPr>
          <p:cNvSpPr txBox="1">
            <a:spLocks/>
          </p:cNvSpPr>
          <p:nvPr/>
        </p:nvSpPr>
        <p:spPr>
          <a:xfrm>
            <a:off x="7311732" y="374703"/>
            <a:ext cx="3889828" cy="162241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… but no penalties? (yet)</a:t>
            </a:r>
          </a:p>
          <a:p>
            <a:pPr lvl="1"/>
            <a:r>
              <a:rPr lang="en-US" sz="1800" dirty="0"/>
              <a:t>Crossing more gates vs crossing them ‘correctly’</a:t>
            </a:r>
          </a:p>
          <a:p>
            <a:pPr lvl="1"/>
            <a:r>
              <a:rPr lang="en-US" sz="1800" dirty="0"/>
              <a:t>Becomes more brute force</a:t>
            </a:r>
          </a:p>
        </p:txBody>
      </p:sp>
    </p:spTree>
    <p:extLst>
      <p:ext uri="{BB962C8B-B14F-4D97-AF65-F5344CB8AC3E}">
        <p14:creationId xmlns:p14="http://schemas.microsoft.com/office/powerpoint/2010/main" val="276392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Genetic Algorithms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032" y="1444945"/>
            <a:ext cx="5855519" cy="396811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Spawn a number of agents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 each agent’s “fitness”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Breed the fittest agents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Mutate some of the offspring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A7B12-8C31-E445-B8DC-54F52E0FC46E}"/>
              </a:ext>
            </a:extLst>
          </p:cNvPr>
          <p:cNvSpPr/>
          <p:nvPr/>
        </p:nvSpPr>
        <p:spPr>
          <a:xfrm>
            <a:off x="5891349" y="3193868"/>
            <a:ext cx="4650377" cy="93692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7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680155"/>
            <a:ext cx="3309257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66" y="2801264"/>
            <a:ext cx="2583281" cy="12554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Creating The Next Generation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1DBF1-E79E-2548-B47A-CB96DA134CED}"/>
              </a:ext>
            </a:extLst>
          </p:cNvPr>
          <p:cNvSpPr/>
          <p:nvPr/>
        </p:nvSpPr>
        <p:spPr>
          <a:xfrm>
            <a:off x="4241738" y="680153"/>
            <a:ext cx="2279373" cy="5497689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Previous generation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(ranked by fitness)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B21E4-BDDA-AA45-B292-554F95AAAC2C}"/>
              </a:ext>
            </a:extLst>
          </p:cNvPr>
          <p:cNvSpPr/>
          <p:nvPr/>
        </p:nvSpPr>
        <p:spPr>
          <a:xfrm>
            <a:off x="8792815" y="680153"/>
            <a:ext cx="2279373" cy="327012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Unchanged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B7D73F9-E45C-604A-B432-D457CFADB741}"/>
              </a:ext>
            </a:extLst>
          </p:cNvPr>
          <p:cNvSpPr/>
          <p:nvPr/>
        </p:nvSpPr>
        <p:spPr>
          <a:xfrm>
            <a:off x="6850046" y="3158407"/>
            <a:ext cx="1613834" cy="541179"/>
          </a:xfrm>
          <a:prstGeom prst="rightArrow">
            <a:avLst>
              <a:gd name="adj1" fmla="val 47856"/>
              <a:gd name="adj2" fmla="val 8059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7E719D-3E5A-6A49-9C60-A282E8B3460A}"/>
              </a:ext>
            </a:extLst>
          </p:cNvPr>
          <p:cNvSpPr/>
          <p:nvPr/>
        </p:nvSpPr>
        <p:spPr>
          <a:xfrm>
            <a:off x="8792814" y="1007164"/>
            <a:ext cx="2279373" cy="3405809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Offspring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F03EFF-F98F-9B48-93D7-E7AE5F41B0BC}"/>
              </a:ext>
            </a:extLst>
          </p:cNvPr>
          <p:cNvSpPr/>
          <p:nvPr/>
        </p:nvSpPr>
        <p:spPr>
          <a:xfrm>
            <a:off x="8792813" y="4412973"/>
            <a:ext cx="2279373" cy="1152940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Mutants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D83014-AA4B-264E-B1B2-EF203ED0D4B1}"/>
              </a:ext>
            </a:extLst>
          </p:cNvPr>
          <p:cNvSpPr/>
          <p:nvPr/>
        </p:nvSpPr>
        <p:spPr>
          <a:xfrm>
            <a:off x="8792812" y="5565913"/>
            <a:ext cx="2279373" cy="611929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genes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F691C0-3A50-CE4D-8046-ED9B0F77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9" y="4658261"/>
            <a:ext cx="2279373" cy="15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680155"/>
            <a:ext cx="3309257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93" y="2801264"/>
            <a:ext cx="3055947" cy="12554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DNA &amp; Chromosomal Crossover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19B2491-F2CB-CB40-9606-BAE35CA20914}"/>
              </a:ext>
            </a:extLst>
          </p:cNvPr>
          <p:cNvGrpSpPr/>
          <p:nvPr/>
        </p:nvGrpSpPr>
        <p:grpSpPr>
          <a:xfrm>
            <a:off x="5149107" y="680155"/>
            <a:ext cx="4100738" cy="2248935"/>
            <a:chOff x="5149107" y="680155"/>
            <a:chExt cx="4100738" cy="224893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C735F8-03FC-9E4A-B578-98718DF6F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990"/>
            <a:stretch/>
          </p:blipFill>
          <p:spPr>
            <a:xfrm>
              <a:off x="5653107" y="932155"/>
              <a:ext cx="3596738" cy="1996935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0E737E-3C43-3C4C-938B-01526749B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107" y="680155"/>
              <a:ext cx="504000" cy="504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X1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514AB1-6C56-F44E-9D4F-2B13590ED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107" y="2070542"/>
              <a:ext cx="504000" cy="504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X2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412F2C-2F74-C14C-8165-FE41CB9CB6DD}"/>
              </a:ext>
            </a:extLst>
          </p:cNvPr>
          <p:cNvCxnSpPr>
            <a:cxnSpLocks/>
          </p:cNvCxnSpPr>
          <p:nvPr/>
        </p:nvCxnSpPr>
        <p:spPr>
          <a:xfrm flipH="1">
            <a:off x="5071398" y="1285461"/>
            <a:ext cx="1024602" cy="2454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D2B4DA6-4A41-524C-BD87-C9E94660BCA4}"/>
              </a:ext>
            </a:extLst>
          </p:cNvPr>
          <p:cNvSpPr/>
          <p:nvPr/>
        </p:nvSpPr>
        <p:spPr>
          <a:xfrm>
            <a:off x="6077800" y="905651"/>
            <a:ext cx="442895" cy="379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25F785-88E4-104C-BA1A-02B7FABDC7FC}"/>
              </a:ext>
            </a:extLst>
          </p:cNvPr>
          <p:cNvSpPr/>
          <p:nvPr/>
        </p:nvSpPr>
        <p:spPr>
          <a:xfrm>
            <a:off x="6077799" y="1977419"/>
            <a:ext cx="442895" cy="379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7A8B9-FE54-4343-8A53-BA06EBC3D8B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910470" y="2357229"/>
            <a:ext cx="388777" cy="13824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54B8648-2522-984A-922E-B99A2F5A353B}"/>
              </a:ext>
            </a:extLst>
          </p:cNvPr>
          <p:cNvSpPr/>
          <p:nvPr/>
        </p:nvSpPr>
        <p:spPr>
          <a:xfrm>
            <a:off x="6751760" y="2549280"/>
            <a:ext cx="642953" cy="3798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D0013A-D4EE-8547-92A4-1E674B5B1F86}"/>
              </a:ext>
            </a:extLst>
          </p:cNvPr>
          <p:cNvCxnSpPr>
            <a:cxnSpLocks/>
          </p:cNvCxnSpPr>
          <p:nvPr/>
        </p:nvCxnSpPr>
        <p:spPr>
          <a:xfrm>
            <a:off x="7382179" y="2929090"/>
            <a:ext cx="2292181" cy="810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228010-7766-4C49-9A15-04FF0A75DC69}"/>
              </a:ext>
            </a:extLst>
          </p:cNvPr>
          <p:cNvGrpSpPr/>
          <p:nvPr/>
        </p:nvGrpSpPr>
        <p:grpSpPr>
          <a:xfrm>
            <a:off x="4590346" y="3795876"/>
            <a:ext cx="5684569" cy="1073227"/>
            <a:chOff x="4590346" y="3795876"/>
            <a:chExt cx="5684569" cy="107322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30EF7C-AB70-9640-84EF-0E9333E40450}"/>
                </a:ext>
              </a:extLst>
            </p:cNvPr>
            <p:cNvSpPr/>
            <p:nvPr/>
          </p:nvSpPr>
          <p:spPr>
            <a:xfrm>
              <a:off x="5486400" y="4441962"/>
              <a:ext cx="1689202" cy="41081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012BC6B-1807-3C43-AF66-F557B92BE697}"/>
                </a:ext>
              </a:extLst>
            </p:cNvPr>
            <p:cNvSpPr/>
            <p:nvPr/>
          </p:nvSpPr>
          <p:spPr>
            <a:xfrm>
              <a:off x="7175602" y="3795876"/>
              <a:ext cx="1782868" cy="41081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559439-AAC2-484E-ADDB-0C229DF774F8}"/>
                </a:ext>
              </a:extLst>
            </p:cNvPr>
            <p:cNvSpPr/>
            <p:nvPr/>
          </p:nvSpPr>
          <p:spPr>
            <a:xfrm>
              <a:off x="4590346" y="3800573"/>
              <a:ext cx="896054" cy="41081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6E8BE90-AF9C-694C-9D4C-405CB8021015}"/>
                </a:ext>
              </a:extLst>
            </p:cNvPr>
            <p:cNvSpPr/>
            <p:nvPr/>
          </p:nvSpPr>
          <p:spPr>
            <a:xfrm>
              <a:off x="8958470" y="4458286"/>
              <a:ext cx="1316445" cy="41081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6F2183C-5FB8-684D-9130-88E3E24CC4FC}"/>
              </a:ext>
            </a:extLst>
          </p:cNvPr>
          <p:cNvSpPr txBox="1"/>
          <p:nvPr/>
        </p:nvSpPr>
        <p:spPr>
          <a:xfrm>
            <a:off x="4482698" y="5475000"/>
            <a:ext cx="5824030" cy="5232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/>
              <a:t>-0.45, -0.32,  0.77, 0.63, -0.02, …, -0.93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8CF9BC8F-2B96-8440-9BB7-6743F6935194}"/>
              </a:ext>
            </a:extLst>
          </p:cNvPr>
          <p:cNvSpPr/>
          <p:nvPr/>
        </p:nvSpPr>
        <p:spPr>
          <a:xfrm rot="5400000">
            <a:off x="7082216" y="4956202"/>
            <a:ext cx="523219" cy="541179"/>
          </a:xfrm>
          <a:prstGeom prst="rightArrow">
            <a:avLst>
              <a:gd name="adj1" fmla="val 47856"/>
              <a:gd name="adj2" fmla="val 634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A8EA11-A7A3-0E4C-AA72-A161B79D75F5}"/>
              </a:ext>
            </a:extLst>
          </p:cNvPr>
          <p:cNvSpPr txBox="1"/>
          <p:nvPr/>
        </p:nvSpPr>
        <p:spPr>
          <a:xfrm>
            <a:off x="4590346" y="3739675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0.45,  0.92, -0.34, 0.63, -0.02, …,  0.53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EEB0F5-0EC3-1244-8CAD-D60450C5ECBC}"/>
              </a:ext>
            </a:extLst>
          </p:cNvPr>
          <p:cNvSpPr txBox="1"/>
          <p:nvPr/>
        </p:nvSpPr>
        <p:spPr>
          <a:xfrm>
            <a:off x="4482698" y="4390457"/>
            <a:ext cx="582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-0.38, -0.32,  0.77, 0.03, -0.49, …, -0.93</a:t>
            </a:r>
          </a:p>
        </p:txBody>
      </p:sp>
    </p:spTree>
    <p:extLst>
      <p:ext uri="{BB962C8B-B14F-4D97-AF65-F5344CB8AC3E}">
        <p14:creationId xmlns:p14="http://schemas.microsoft.com/office/powerpoint/2010/main" val="394844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60" grpId="0" animBg="1"/>
      <p:bldP spid="61" grpId="0" animBg="1"/>
      <p:bldP spid="4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680155"/>
            <a:ext cx="3309257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93" y="2801264"/>
            <a:ext cx="3055947" cy="12554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Evolving the network structure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1BEB4B-76AF-AD42-8D44-8AEDC6E8F087}"/>
              </a:ext>
            </a:extLst>
          </p:cNvPr>
          <p:cNvSpPr/>
          <p:nvPr/>
        </p:nvSpPr>
        <p:spPr>
          <a:xfrm>
            <a:off x="6056812" y="2266407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4AB909-7A2C-4F4F-8A98-1EE1B66278A7}"/>
              </a:ext>
            </a:extLst>
          </p:cNvPr>
          <p:cNvSpPr/>
          <p:nvPr/>
        </p:nvSpPr>
        <p:spPr>
          <a:xfrm>
            <a:off x="6056812" y="2893424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1945E-3BC1-FC4E-9401-B45C861AAE11}"/>
              </a:ext>
            </a:extLst>
          </p:cNvPr>
          <p:cNvSpPr/>
          <p:nvPr/>
        </p:nvSpPr>
        <p:spPr>
          <a:xfrm>
            <a:off x="6056812" y="3520441"/>
            <a:ext cx="391885" cy="391886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6C105F-B6D8-A049-AFD1-5710195028C5}"/>
              </a:ext>
            </a:extLst>
          </p:cNvPr>
          <p:cNvSpPr/>
          <p:nvPr/>
        </p:nvSpPr>
        <p:spPr>
          <a:xfrm>
            <a:off x="6056812" y="4147458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AE2F2C-49FE-C247-9B34-5CE8EAA4DEC9}"/>
              </a:ext>
            </a:extLst>
          </p:cNvPr>
          <p:cNvSpPr/>
          <p:nvPr/>
        </p:nvSpPr>
        <p:spPr>
          <a:xfrm>
            <a:off x="6056812" y="4774475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AB4761-9755-8D4F-9AD7-DA053F7A8346}"/>
              </a:ext>
            </a:extLst>
          </p:cNvPr>
          <p:cNvSpPr/>
          <p:nvPr/>
        </p:nvSpPr>
        <p:spPr>
          <a:xfrm>
            <a:off x="4820194" y="3200400"/>
            <a:ext cx="391885" cy="391886"/>
          </a:xfrm>
          <a:prstGeom prst="ellipse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0D8E5-B61C-A645-A0E8-7915703A538E}"/>
              </a:ext>
            </a:extLst>
          </p:cNvPr>
          <p:cNvSpPr/>
          <p:nvPr/>
        </p:nvSpPr>
        <p:spPr>
          <a:xfrm>
            <a:off x="4820194" y="3827417"/>
            <a:ext cx="391885" cy="391886"/>
          </a:xfrm>
          <a:prstGeom prst="ellipse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25E912E-5407-5048-B92E-71E2A81A5D00}"/>
              </a:ext>
            </a:extLst>
          </p:cNvPr>
          <p:cNvSpPr/>
          <p:nvPr/>
        </p:nvSpPr>
        <p:spPr>
          <a:xfrm>
            <a:off x="9766666" y="3200400"/>
            <a:ext cx="391885" cy="391886"/>
          </a:xfrm>
          <a:prstGeom prst="ellipse">
            <a:avLst/>
          </a:prstGeom>
          <a:solidFill>
            <a:schemeClr val="accent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EA5BCA-08D2-5747-A2AF-5E6F1666FCAC}"/>
              </a:ext>
            </a:extLst>
          </p:cNvPr>
          <p:cNvSpPr/>
          <p:nvPr/>
        </p:nvSpPr>
        <p:spPr>
          <a:xfrm>
            <a:off x="9766666" y="3827417"/>
            <a:ext cx="391885" cy="391886"/>
          </a:xfrm>
          <a:prstGeom prst="ellipse">
            <a:avLst/>
          </a:prstGeom>
          <a:solidFill>
            <a:schemeClr val="accent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C038F9-342A-5D4E-9DFF-041931A90227}"/>
              </a:ext>
            </a:extLst>
          </p:cNvPr>
          <p:cNvSpPr/>
          <p:nvPr/>
        </p:nvSpPr>
        <p:spPr>
          <a:xfrm>
            <a:off x="7293430" y="2266407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00EB56-FA23-D342-A4A4-C6B6DE53DBB7}"/>
              </a:ext>
            </a:extLst>
          </p:cNvPr>
          <p:cNvSpPr/>
          <p:nvPr/>
        </p:nvSpPr>
        <p:spPr>
          <a:xfrm>
            <a:off x="7293430" y="2893424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CCA52E1-E9A5-7347-98E0-68515CD04174}"/>
              </a:ext>
            </a:extLst>
          </p:cNvPr>
          <p:cNvSpPr/>
          <p:nvPr/>
        </p:nvSpPr>
        <p:spPr>
          <a:xfrm>
            <a:off x="7293430" y="3520441"/>
            <a:ext cx="391885" cy="391886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7441AF-A8D2-5F48-9429-1AD2AC5C2BAF}"/>
              </a:ext>
            </a:extLst>
          </p:cNvPr>
          <p:cNvSpPr/>
          <p:nvPr/>
        </p:nvSpPr>
        <p:spPr>
          <a:xfrm>
            <a:off x="7293430" y="4147458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AB80FA9-8758-3A49-BF32-0D44DCC46DF2}"/>
              </a:ext>
            </a:extLst>
          </p:cNvPr>
          <p:cNvSpPr/>
          <p:nvPr/>
        </p:nvSpPr>
        <p:spPr>
          <a:xfrm>
            <a:off x="7293430" y="4774475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C72302-1847-A340-95A1-846F00C51968}"/>
              </a:ext>
            </a:extLst>
          </p:cNvPr>
          <p:cNvSpPr/>
          <p:nvPr/>
        </p:nvSpPr>
        <p:spPr>
          <a:xfrm>
            <a:off x="8530048" y="2253343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7C228D-21BB-B841-944E-742F9D1A8615}"/>
              </a:ext>
            </a:extLst>
          </p:cNvPr>
          <p:cNvSpPr/>
          <p:nvPr/>
        </p:nvSpPr>
        <p:spPr>
          <a:xfrm>
            <a:off x="8530048" y="2880360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3467E4E-5D20-A648-AE6B-D487FE59A3AE}"/>
              </a:ext>
            </a:extLst>
          </p:cNvPr>
          <p:cNvSpPr/>
          <p:nvPr/>
        </p:nvSpPr>
        <p:spPr>
          <a:xfrm>
            <a:off x="8530048" y="3507377"/>
            <a:ext cx="391885" cy="391886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775E35-400B-514D-9194-F0FF0FA37EA2}"/>
              </a:ext>
            </a:extLst>
          </p:cNvPr>
          <p:cNvSpPr/>
          <p:nvPr/>
        </p:nvSpPr>
        <p:spPr>
          <a:xfrm>
            <a:off x="8530048" y="4134394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6F628DB-03A9-2148-9036-C190D26D7458}"/>
              </a:ext>
            </a:extLst>
          </p:cNvPr>
          <p:cNvSpPr/>
          <p:nvPr/>
        </p:nvSpPr>
        <p:spPr>
          <a:xfrm>
            <a:off x="8530048" y="4761411"/>
            <a:ext cx="391885" cy="3918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CEDE86-9F2E-CE47-A46E-79EAEC4AD8C5}"/>
              </a:ext>
            </a:extLst>
          </p:cNvPr>
          <p:cNvCxnSpPr>
            <a:stCxn id="36" idx="6"/>
            <a:endCxn id="25" idx="2"/>
          </p:cNvCxnSpPr>
          <p:nvPr/>
        </p:nvCxnSpPr>
        <p:spPr>
          <a:xfrm>
            <a:off x="5212079" y="3396343"/>
            <a:ext cx="844733" cy="3200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E52D790-4486-DF47-A969-C6AE41E27342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5212079" y="3716384"/>
            <a:ext cx="844733" cy="3069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E21ACD-C8FB-4541-9DA6-C63B36889663}"/>
              </a:ext>
            </a:extLst>
          </p:cNvPr>
          <p:cNvCxnSpPr>
            <a:cxnSpLocks/>
            <a:stCxn id="25" idx="6"/>
            <a:endCxn id="45" idx="2"/>
          </p:cNvCxnSpPr>
          <p:nvPr/>
        </p:nvCxnSpPr>
        <p:spPr>
          <a:xfrm>
            <a:off x="6448697" y="3716384"/>
            <a:ext cx="8447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E30D9CC-79B6-DB44-99FA-826BFE3AA7C4}"/>
              </a:ext>
            </a:extLst>
          </p:cNvPr>
          <p:cNvCxnSpPr>
            <a:cxnSpLocks/>
          </p:cNvCxnSpPr>
          <p:nvPr/>
        </p:nvCxnSpPr>
        <p:spPr>
          <a:xfrm>
            <a:off x="7685315" y="3718562"/>
            <a:ext cx="8447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BDD00-9A94-2046-BD9D-7B75E232D4B9}"/>
              </a:ext>
            </a:extLst>
          </p:cNvPr>
          <p:cNvCxnSpPr>
            <a:cxnSpLocks/>
            <a:stCxn id="53" idx="6"/>
            <a:endCxn id="41" idx="2"/>
          </p:cNvCxnSpPr>
          <p:nvPr/>
        </p:nvCxnSpPr>
        <p:spPr>
          <a:xfrm flipV="1">
            <a:off x="8921933" y="3396343"/>
            <a:ext cx="844733" cy="3069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5B720C-1C13-0345-A12C-AF039AA61F5C}"/>
              </a:ext>
            </a:extLst>
          </p:cNvPr>
          <p:cNvCxnSpPr>
            <a:cxnSpLocks/>
            <a:stCxn id="53" idx="6"/>
            <a:endCxn id="42" idx="2"/>
          </p:cNvCxnSpPr>
          <p:nvPr/>
        </p:nvCxnSpPr>
        <p:spPr>
          <a:xfrm>
            <a:off x="8921933" y="3703320"/>
            <a:ext cx="844733" cy="3200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F9483B1-406E-8C42-86FC-D38C41C6BB71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6448697" y="3091546"/>
            <a:ext cx="844733" cy="6248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94F658-9788-A947-9BA4-F8A9442EEFAF}"/>
              </a:ext>
            </a:extLst>
          </p:cNvPr>
          <p:cNvCxnSpPr>
            <a:cxnSpLocks/>
            <a:stCxn id="44" idx="6"/>
            <a:endCxn id="53" idx="2"/>
          </p:cNvCxnSpPr>
          <p:nvPr/>
        </p:nvCxnSpPr>
        <p:spPr>
          <a:xfrm>
            <a:off x="7685315" y="3089367"/>
            <a:ext cx="844733" cy="613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C86C7D-F587-0746-80F1-EBA3893AADB5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7685315" y="3089367"/>
            <a:ext cx="844732" cy="1271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97F463-1F81-7546-8392-ACAE8A4DD164}"/>
              </a:ext>
            </a:extLst>
          </p:cNvPr>
          <p:cNvCxnSpPr>
            <a:cxnSpLocks/>
            <a:stCxn id="45" idx="6"/>
            <a:endCxn id="54" idx="2"/>
          </p:cNvCxnSpPr>
          <p:nvPr/>
        </p:nvCxnSpPr>
        <p:spPr>
          <a:xfrm>
            <a:off x="7685315" y="3716384"/>
            <a:ext cx="844733" cy="613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6FEEF3C-1A67-B440-9E93-17BFD39B0375}"/>
              </a:ext>
            </a:extLst>
          </p:cNvPr>
          <p:cNvCxnSpPr>
            <a:cxnSpLocks/>
            <a:stCxn id="54" idx="6"/>
            <a:endCxn id="41" idx="2"/>
          </p:cNvCxnSpPr>
          <p:nvPr/>
        </p:nvCxnSpPr>
        <p:spPr>
          <a:xfrm flipV="1">
            <a:off x="8921933" y="3396343"/>
            <a:ext cx="844733" cy="9339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DD1C51-18CB-F844-B05A-530342E7DD17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 flipV="1">
            <a:off x="8921933" y="4023360"/>
            <a:ext cx="844733" cy="3069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0AE399-17D2-3246-9268-900E8570F258}"/>
              </a:ext>
            </a:extLst>
          </p:cNvPr>
          <p:cNvSpPr txBox="1"/>
          <p:nvPr/>
        </p:nvSpPr>
        <p:spPr>
          <a:xfrm>
            <a:off x="4252080" y="1397726"/>
            <a:ext cx="152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Input layer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B44C2C-3C46-BF42-B119-2241DDFC2B92}"/>
              </a:ext>
            </a:extLst>
          </p:cNvPr>
          <p:cNvSpPr txBox="1"/>
          <p:nvPr/>
        </p:nvSpPr>
        <p:spPr>
          <a:xfrm>
            <a:off x="6549210" y="1397726"/>
            <a:ext cx="188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Hidden layers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E2E0AD-28D4-3644-9815-C3242493DFF7}"/>
              </a:ext>
            </a:extLst>
          </p:cNvPr>
          <p:cNvSpPr txBox="1"/>
          <p:nvPr/>
        </p:nvSpPr>
        <p:spPr>
          <a:xfrm>
            <a:off x="9083937" y="1397726"/>
            <a:ext cx="1757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28887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B07BB35-97A9-BA44-9035-3D84AD298528}"/>
              </a:ext>
            </a:extLst>
          </p:cNvPr>
          <p:cNvGrpSpPr/>
          <p:nvPr/>
        </p:nvGrpSpPr>
        <p:grpSpPr>
          <a:xfrm>
            <a:off x="1955303" y="1483557"/>
            <a:ext cx="9988567" cy="4694287"/>
            <a:chOff x="1955303" y="1483557"/>
            <a:chExt cx="9988567" cy="469428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4AB909-7A2C-4F4F-8A98-1EE1B66278A7}"/>
                </a:ext>
              </a:extLst>
            </p:cNvPr>
            <p:cNvSpPr/>
            <p:nvPr/>
          </p:nvSpPr>
          <p:spPr>
            <a:xfrm>
              <a:off x="6056812" y="2893424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E1945E-3BC1-FC4E-9401-B45C861AAE11}"/>
                </a:ext>
              </a:extLst>
            </p:cNvPr>
            <p:cNvSpPr/>
            <p:nvPr/>
          </p:nvSpPr>
          <p:spPr>
            <a:xfrm>
              <a:off x="6056812" y="3520441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6C105F-B6D8-A049-AFD1-5710195028C5}"/>
                </a:ext>
              </a:extLst>
            </p:cNvPr>
            <p:cNvSpPr/>
            <p:nvPr/>
          </p:nvSpPr>
          <p:spPr>
            <a:xfrm>
              <a:off x="6056812" y="4147458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7C228D-21BB-B841-944E-742F9D1A8615}"/>
                </a:ext>
              </a:extLst>
            </p:cNvPr>
            <p:cNvSpPr/>
            <p:nvPr/>
          </p:nvSpPr>
          <p:spPr>
            <a:xfrm>
              <a:off x="7293429" y="2899954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67E4E-5D20-A648-AE6B-D487FE59A3AE}"/>
                </a:ext>
              </a:extLst>
            </p:cNvPr>
            <p:cNvSpPr/>
            <p:nvPr/>
          </p:nvSpPr>
          <p:spPr>
            <a:xfrm>
              <a:off x="7293429" y="3526971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5775E35-400B-514D-9194-F0FF0FA37EA2}"/>
                </a:ext>
              </a:extLst>
            </p:cNvPr>
            <p:cNvSpPr/>
            <p:nvPr/>
          </p:nvSpPr>
          <p:spPr>
            <a:xfrm>
              <a:off x="7293429" y="4153988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3E21ACD-C8FB-4541-9DA6-C63B36889663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>
              <a:off x="6448697" y="3716384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F9483B1-406E-8C42-86FC-D38C41C6BB71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6448697" y="3091546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0AE399-17D2-3246-9268-900E8570F258}"/>
                </a:ext>
              </a:extLst>
            </p:cNvPr>
            <p:cNvSpPr txBox="1"/>
            <p:nvPr/>
          </p:nvSpPr>
          <p:spPr>
            <a:xfrm>
              <a:off x="5065015" y="1483557"/>
              <a:ext cx="15281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Input layer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B44C2C-3C46-BF42-B119-2241DDFC2B92}"/>
                </a:ext>
              </a:extLst>
            </p:cNvPr>
            <p:cNvSpPr txBox="1"/>
            <p:nvPr/>
          </p:nvSpPr>
          <p:spPr>
            <a:xfrm>
              <a:off x="6648137" y="1493475"/>
              <a:ext cx="1765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Hidden layer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E2E0AD-28D4-3644-9815-C3242493DFF7}"/>
                </a:ext>
              </a:extLst>
            </p:cNvPr>
            <p:cNvSpPr txBox="1"/>
            <p:nvPr/>
          </p:nvSpPr>
          <p:spPr>
            <a:xfrm>
              <a:off x="8454858" y="1507204"/>
              <a:ext cx="1757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Output layer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667EEA-6D9B-E24F-9BE6-A1C635568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3052" y="3718114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C4B6B7F-C5D9-9741-8387-73DEF229661B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6448697" y="4343401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5E6A451-CF12-204C-85DD-EE4F48F38D4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696" y="3091545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BE4F62E-BC06-7243-A381-878092B22A99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>
              <a:off x="6448697" y="3716384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1BB3542-FE73-8147-AFA7-AC8713DDCD1B}"/>
                </a:ext>
              </a:extLst>
            </p:cNvPr>
            <p:cNvCxnSpPr>
              <a:cxnSpLocks/>
            </p:cNvCxnSpPr>
            <p:nvPr/>
          </p:nvCxnSpPr>
          <p:spPr>
            <a:xfrm>
              <a:off x="6448697" y="3098975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CE3124-1D4C-4D47-BFAA-4E68B2F1FDFC}"/>
                </a:ext>
              </a:extLst>
            </p:cNvPr>
            <p:cNvCxnSpPr>
              <a:cxnSpLocks/>
            </p:cNvCxnSpPr>
            <p:nvPr/>
          </p:nvCxnSpPr>
          <p:spPr>
            <a:xfrm>
              <a:off x="6453053" y="3097331"/>
              <a:ext cx="840377" cy="12460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9750CE0-3A4F-4443-9AEE-1D44085B5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3052" y="3089367"/>
              <a:ext cx="840378" cy="1260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B69AF57-483D-0D45-A1F5-C35028523916}"/>
                </a:ext>
              </a:extLst>
            </p:cNvPr>
            <p:cNvSpPr/>
            <p:nvPr/>
          </p:nvSpPr>
          <p:spPr>
            <a:xfrm>
              <a:off x="5205546" y="5330947"/>
              <a:ext cx="4556764" cy="8468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Direction of data flow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486A125-793A-C64F-9A3F-7FCFCD734BE6}"/>
                </a:ext>
              </a:extLst>
            </p:cNvPr>
            <p:cNvCxnSpPr>
              <a:cxnSpLocks/>
            </p:cNvCxnSpPr>
            <p:nvPr/>
          </p:nvCxnSpPr>
          <p:spPr>
            <a:xfrm>
              <a:off x="8917578" y="3118873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CA81499-55DC-084A-95E5-52C0694CB817}"/>
                </a:ext>
              </a:extLst>
            </p:cNvPr>
            <p:cNvCxnSpPr>
              <a:cxnSpLocks/>
            </p:cNvCxnSpPr>
            <p:nvPr/>
          </p:nvCxnSpPr>
          <p:spPr>
            <a:xfrm>
              <a:off x="8917578" y="3735720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993E65-605E-EF4A-AC85-66EE936A94F9}"/>
                </a:ext>
              </a:extLst>
            </p:cNvPr>
            <p:cNvSpPr txBox="1"/>
            <p:nvPr/>
          </p:nvSpPr>
          <p:spPr>
            <a:xfrm>
              <a:off x="9762311" y="2949555"/>
              <a:ext cx="2181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Acceleration decision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E36B031-8527-EE46-B04A-2931892A424B}"/>
                </a:ext>
              </a:extLst>
            </p:cNvPr>
            <p:cNvSpPr txBox="1"/>
            <p:nvPr/>
          </p:nvSpPr>
          <p:spPr>
            <a:xfrm>
              <a:off x="9768842" y="3560595"/>
              <a:ext cx="1786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Steering decision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6665A8-0948-384C-8C7F-0779ECB7EA03}"/>
                </a:ext>
              </a:extLst>
            </p:cNvPr>
            <p:cNvSpPr txBox="1"/>
            <p:nvPr/>
          </p:nvSpPr>
          <p:spPr>
            <a:xfrm>
              <a:off x="9773196" y="4171798"/>
              <a:ext cx="171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Braking decision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12A987A-3104-F042-9CA6-303115498F6A}"/>
                </a:ext>
              </a:extLst>
            </p:cNvPr>
            <p:cNvSpPr/>
            <p:nvPr/>
          </p:nvSpPr>
          <p:spPr>
            <a:xfrm>
              <a:off x="8523514" y="2906487"/>
              <a:ext cx="391885" cy="39188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75B5E34-9E63-2A4F-952B-D223B4B9C9AE}"/>
                </a:ext>
              </a:extLst>
            </p:cNvPr>
            <p:cNvSpPr/>
            <p:nvPr/>
          </p:nvSpPr>
          <p:spPr>
            <a:xfrm>
              <a:off x="8523514" y="3533504"/>
              <a:ext cx="391885" cy="39188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CCECB3B-1DDA-FC4D-AC57-C3414816F40D}"/>
                </a:ext>
              </a:extLst>
            </p:cNvPr>
            <p:cNvSpPr/>
            <p:nvPr/>
          </p:nvSpPr>
          <p:spPr>
            <a:xfrm>
              <a:off x="8523514" y="4160521"/>
              <a:ext cx="391885" cy="39188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5A205A3-7D2B-7E4E-ABE3-10EBDC37F8CC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2" y="3722917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C77B351-27BF-7A4E-84A5-D9C42F201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8782" y="3098079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4F6C80F-2BE0-8F46-8068-299241F21B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137" y="3724647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C153203-3AB5-444F-A1A7-E160052A4941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2" y="4349934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43FE518-5093-204B-9A95-C8B435279B59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1" y="3098078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F6EA2EDA-B757-5549-93C3-B29322206138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2" y="3722917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AFC636C-7107-AA43-A064-C7FBDF4BCFC8}"/>
                </a:ext>
              </a:extLst>
            </p:cNvPr>
            <p:cNvCxnSpPr>
              <a:cxnSpLocks/>
            </p:cNvCxnSpPr>
            <p:nvPr/>
          </p:nvCxnSpPr>
          <p:spPr>
            <a:xfrm>
              <a:off x="7678782" y="3105508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6B75AC3C-9891-D947-884D-E79DA0C5C51C}"/>
                </a:ext>
              </a:extLst>
            </p:cNvPr>
            <p:cNvCxnSpPr>
              <a:cxnSpLocks/>
            </p:cNvCxnSpPr>
            <p:nvPr/>
          </p:nvCxnSpPr>
          <p:spPr>
            <a:xfrm>
              <a:off x="7683138" y="3103864"/>
              <a:ext cx="840377" cy="12460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70157F38-0535-1E4E-ABDB-7FEA555C3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137" y="3095900"/>
              <a:ext cx="840378" cy="1260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B45940B-F32B-E44B-88CC-6411376785B2}"/>
                </a:ext>
              </a:extLst>
            </p:cNvPr>
            <p:cNvCxnSpPr>
              <a:cxnSpLocks/>
            </p:cNvCxnSpPr>
            <p:nvPr/>
          </p:nvCxnSpPr>
          <p:spPr>
            <a:xfrm>
              <a:off x="8915399" y="4342952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92265CC-BD64-9648-8CC8-7700DF60EB56}"/>
                </a:ext>
              </a:extLst>
            </p:cNvPr>
            <p:cNvSpPr/>
            <p:nvPr/>
          </p:nvSpPr>
          <p:spPr>
            <a:xfrm>
              <a:off x="6056812" y="4782738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22B531F-4862-BF4E-97D7-B8EA9B966E4C}"/>
                </a:ext>
              </a:extLst>
            </p:cNvPr>
            <p:cNvSpPr/>
            <p:nvPr/>
          </p:nvSpPr>
          <p:spPr>
            <a:xfrm>
              <a:off x="7293429" y="4789268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D8F7F56-7A03-454D-AC40-8989CDD0B880}"/>
                </a:ext>
              </a:extLst>
            </p:cNvPr>
            <p:cNvCxnSpPr>
              <a:cxnSpLocks/>
              <a:stCxn id="118" idx="6"/>
            </p:cNvCxnSpPr>
            <p:nvPr/>
          </p:nvCxnSpPr>
          <p:spPr>
            <a:xfrm>
              <a:off x="6448697" y="4978681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C0A26413-6160-9E45-9908-1D3FD78F9EC2}"/>
                </a:ext>
              </a:extLst>
            </p:cNvPr>
            <p:cNvCxnSpPr>
              <a:cxnSpLocks/>
              <a:stCxn id="26" idx="6"/>
              <a:endCxn id="119" idx="2"/>
            </p:cNvCxnSpPr>
            <p:nvPr/>
          </p:nvCxnSpPr>
          <p:spPr>
            <a:xfrm>
              <a:off x="6448697" y="4343401"/>
              <a:ext cx="844732" cy="641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1A89132-939B-044B-86BF-64688495CE9D}"/>
                </a:ext>
              </a:extLst>
            </p:cNvPr>
            <p:cNvCxnSpPr>
              <a:cxnSpLocks/>
              <a:stCxn id="118" idx="6"/>
              <a:endCxn id="54" idx="2"/>
            </p:cNvCxnSpPr>
            <p:nvPr/>
          </p:nvCxnSpPr>
          <p:spPr>
            <a:xfrm flipV="1">
              <a:off x="6448697" y="4349931"/>
              <a:ext cx="844732" cy="6287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359EF3B-CB68-E14C-A3B4-FC71859F4AF5}"/>
                </a:ext>
              </a:extLst>
            </p:cNvPr>
            <p:cNvCxnSpPr>
              <a:cxnSpLocks/>
              <a:stCxn id="118" idx="6"/>
              <a:endCxn id="53" idx="2"/>
            </p:cNvCxnSpPr>
            <p:nvPr/>
          </p:nvCxnSpPr>
          <p:spPr>
            <a:xfrm flipV="1">
              <a:off x="6448697" y="3722914"/>
              <a:ext cx="844732" cy="12557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D69AF0D-F03F-B246-A62C-71CFB4862115}"/>
                </a:ext>
              </a:extLst>
            </p:cNvPr>
            <p:cNvCxnSpPr>
              <a:cxnSpLocks/>
              <a:stCxn id="118" idx="6"/>
              <a:endCxn id="50" idx="2"/>
            </p:cNvCxnSpPr>
            <p:nvPr/>
          </p:nvCxnSpPr>
          <p:spPr>
            <a:xfrm flipV="1">
              <a:off x="6448697" y="3095897"/>
              <a:ext cx="844732" cy="18827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C971641-7943-4148-970E-210C853A8D97}"/>
                </a:ext>
              </a:extLst>
            </p:cNvPr>
            <p:cNvCxnSpPr>
              <a:cxnSpLocks/>
              <a:stCxn id="24" idx="6"/>
              <a:endCxn id="119" idx="2"/>
            </p:cNvCxnSpPr>
            <p:nvPr/>
          </p:nvCxnSpPr>
          <p:spPr>
            <a:xfrm>
              <a:off x="6448697" y="3089367"/>
              <a:ext cx="844732" cy="18958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68743AD-6012-664F-8621-5A77A9B01C21}"/>
                </a:ext>
              </a:extLst>
            </p:cNvPr>
            <p:cNvCxnSpPr>
              <a:cxnSpLocks/>
              <a:stCxn id="25" idx="6"/>
              <a:endCxn id="119" idx="2"/>
            </p:cNvCxnSpPr>
            <p:nvPr/>
          </p:nvCxnSpPr>
          <p:spPr>
            <a:xfrm>
              <a:off x="6448697" y="3716384"/>
              <a:ext cx="844732" cy="1268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52E0645-EF9B-3F47-A54D-9EE8C48F34E4}"/>
                </a:ext>
              </a:extLst>
            </p:cNvPr>
            <p:cNvSpPr txBox="1"/>
            <p:nvPr/>
          </p:nvSpPr>
          <p:spPr>
            <a:xfrm>
              <a:off x="2096881" y="4779590"/>
              <a:ext cx="3028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Proximity to obstacles on right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AD490CB-0E14-854D-ACF3-D29DD9E4CF38}"/>
                </a:ext>
              </a:extLst>
            </p:cNvPr>
            <p:cNvCxnSpPr>
              <a:cxnSpLocks/>
              <a:stCxn id="119" idx="6"/>
              <a:endCxn id="107" idx="2"/>
            </p:cNvCxnSpPr>
            <p:nvPr/>
          </p:nvCxnSpPr>
          <p:spPr>
            <a:xfrm flipV="1">
              <a:off x="7685314" y="4356464"/>
              <a:ext cx="838200" cy="6287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6DF7641C-4B5E-FA4D-B2A5-B8DCE131E54C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7693147" y="3729447"/>
              <a:ext cx="830367" cy="12631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350F4F7-8DA2-3B4B-BFF2-895205216A44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7683137" y="3102430"/>
              <a:ext cx="840377" cy="18913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8E01296-0028-E545-9079-411747BB2B2A}"/>
                </a:ext>
              </a:extLst>
            </p:cNvPr>
            <p:cNvSpPr/>
            <p:nvPr/>
          </p:nvSpPr>
          <p:spPr>
            <a:xfrm>
              <a:off x="6050279" y="2211774"/>
              <a:ext cx="391885" cy="39188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392A9E1-8717-F147-9BD4-73BEFB401A8E}"/>
                </a:ext>
              </a:extLst>
            </p:cNvPr>
            <p:cNvSpPr/>
            <p:nvPr/>
          </p:nvSpPr>
          <p:spPr>
            <a:xfrm>
              <a:off x="7286896" y="2218304"/>
              <a:ext cx="391885" cy="3918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A8E7A7E-4F9D-3449-B1CB-F58156080DA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163" y="2409895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E3E0BEB5-CF63-3449-B6E2-B89AF8FFA922}"/>
                </a:ext>
              </a:extLst>
            </p:cNvPr>
            <p:cNvCxnSpPr>
              <a:cxnSpLocks/>
              <a:stCxn id="24" idx="6"/>
              <a:endCxn id="142" idx="2"/>
            </p:cNvCxnSpPr>
            <p:nvPr/>
          </p:nvCxnSpPr>
          <p:spPr>
            <a:xfrm flipV="1">
              <a:off x="6448697" y="2414247"/>
              <a:ext cx="838199" cy="675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76B5E78-14E6-C34A-BF56-F7B9296557B8}"/>
                </a:ext>
              </a:extLst>
            </p:cNvPr>
            <p:cNvCxnSpPr>
              <a:cxnSpLocks/>
              <a:stCxn id="141" idx="6"/>
              <a:endCxn id="50" idx="2"/>
            </p:cNvCxnSpPr>
            <p:nvPr/>
          </p:nvCxnSpPr>
          <p:spPr>
            <a:xfrm>
              <a:off x="6442164" y="2407717"/>
              <a:ext cx="851265" cy="688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B1AA0FB5-EF4C-C74E-9D18-7B49B5D15123}"/>
                </a:ext>
              </a:extLst>
            </p:cNvPr>
            <p:cNvCxnSpPr>
              <a:cxnSpLocks/>
              <a:stCxn id="141" idx="6"/>
              <a:endCxn id="53" idx="2"/>
            </p:cNvCxnSpPr>
            <p:nvPr/>
          </p:nvCxnSpPr>
          <p:spPr>
            <a:xfrm>
              <a:off x="6442164" y="2407717"/>
              <a:ext cx="851265" cy="13151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E3037936-D5FB-7248-B4B5-E713E9AA435B}"/>
                </a:ext>
              </a:extLst>
            </p:cNvPr>
            <p:cNvCxnSpPr>
              <a:cxnSpLocks/>
              <a:stCxn id="141" idx="6"/>
              <a:endCxn id="54" idx="2"/>
            </p:cNvCxnSpPr>
            <p:nvPr/>
          </p:nvCxnSpPr>
          <p:spPr>
            <a:xfrm>
              <a:off x="6442164" y="2407717"/>
              <a:ext cx="851265" cy="19422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C38B9C3-F813-4A44-932E-5DFA0E3CC942}"/>
                </a:ext>
              </a:extLst>
            </p:cNvPr>
            <p:cNvCxnSpPr>
              <a:cxnSpLocks/>
              <a:stCxn id="141" idx="6"/>
              <a:endCxn id="119" idx="2"/>
            </p:cNvCxnSpPr>
            <p:nvPr/>
          </p:nvCxnSpPr>
          <p:spPr>
            <a:xfrm>
              <a:off x="6442164" y="2407717"/>
              <a:ext cx="851265" cy="25774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F2C143C-21A6-324E-B5E6-AD737BE553A7}"/>
                </a:ext>
              </a:extLst>
            </p:cNvPr>
            <p:cNvCxnSpPr>
              <a:cxnSpLocks/>
              <a:stCxn id="25" idx="6"/>
              <a:endCxn id="142" idx="2"/>
            </p:cNvCxnSpPr>
            <p:nvPr/>
          </p:nvCxnSpPr>
          <p:spPr>
            <a:xfrm flipV="1">
              <a:off x="6448697" y="2414247"/>
              <a:ext cx="838199" cy="1302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BB314A0-289C-8B4C-B2DF-6CFA575707BD}"/>
                </a:ext>
              </a:extLst>
            </p:cNvPr>
            <p:cNvCxnSpPr>
              <a:cxnSpLocks/>
              <a:stCxn id="26" idx="6"/>
              <a:endCxn id="142" idx="2"/>
            </p:cNvCxnSpPr>
            <p:nvPr/>
          </p:nvCxnSpPr>
          <p:spPr>
            <a:xfrm flipV="1">
              <a:off x="6448697" y="2414247"/>
              <a:ext cx="838199" cy="19291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244679E-0A65-6643-9C15-D6F81D1ABFE2}"/>
                </a:ext>
              </a:extLst>
            </p:cNvPr>
            <p:cNvCxnSpPr>
              <a:cxnSpLocks/>
              <a:stCxn id="118" idx="6"/>
              <a:endCxn id="142" idx="2"/>
            </p:cNvCxnSpPr>
            <p:nvPr/>
          </p:nvCxnSpPr>
          <p:spPr>
            <a:xfrm flipV="1">
              <a:off x="6448697" y="2414247"/>
              <a:ext cx="838199" cy="25644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555B2E0-762E-3A48-98AB-42AFC411FABB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>
              <a:off x="7693147" y="2414247"/>
              <a:ext cx="830367" cy="6881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B764DE3-18B9-FC48-BA2B-B66F7BBA8062}"/>
                </a:ext>
              </a:extLst>
            </p:cNvPr>
            <p:cNvCxnSpPr>
              <a:cxnSpLocks/>
              <a:stCxn id="142" idx="6"/>
              <a:endCxn id="106" idx="2"/>
            </p:cNvCxnSpPr>
            <p:nvPr/>
          </p:nvCxnSpPr>
          <p:spPr>
            <a:xfrm>
              <a:off x="7678781" y="2414247"/>
              <a:ext cx="844733" cy="1315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791E166B-18C7-894E-A1DF-29705C818685}"/>
                </a:ext>
              </a:extLst>
            </p:cNvPr>
            <p:cNvCxnSpPr>
              <a:cxnSpLocks/>
              <a:stCxn id="142" idx="6"/>
              <a:endCxn id="107" idx="2"/>
            </p:cNvCxnSpPr>
            <p:nvPr/>
          </p:nvCxnSpPr>
          <p:spPr>
            <a:xfrm>
              <a:off x="7678781" y="2414247"/>
              <a:ext cx="844733" cy="19422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3180485-26EC-C14D-89A1-26F80320B7E1}"/>
                </a:ext>
              </a:extLst>
            </p:cNvPr>
            <p:cNvSpPr/>
            <p:nvPr/>
          </p:nvSpPr>
          <p:spPr>
            <a:xfrm>
              <a:off x="2221850" y="4139566"/>
              <a:ext cx="2903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Proximity to obstacles on left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5646BCF-CE2D-BF43-B781-9B552ECD2077}"/>
                </a:ext>
              </a:extLst>
            </p:cNvPr>
            <p:cNvSpPr/>
            <p:nvPr/>
          </p:nvSpPr>
          <p:spPr>
            <a:xfrm>
              <a:off x="1955303" y="3512876"/>
              <a:ext cx="3170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Proximity to obstacles on ahead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89278D7-1E74-F547-8790-0F44F8BB4E13}"/>
                </a:ext>
              </a:extLst>
            </p:cNvPr>
            <p:cNvSpPr/>
            <p:nvPr/>
          </p:nvSpPr>
          <p:spPr>
            <a:xfrm>
              <a:off x="2799198" y="2246162"/>
              <a:ext cx="2320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Current velocity vector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A7F126B-0247-9440-BC5E-649BF18A34EE}"/>
                </a:ext>
              </a:extLst>
            </p:cNvPr>
            <p:cNvSpPr/>
            <p:nvPr/>
          </p:nvSpPr>
          <p:spPr>
            <a:xfrm>
              <a:off x="2044750" y="2886187"/>
              <a:ext cx="3080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Current angular velocity vector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2AE5DF1-35BA-8D41-ABC9-00D2E0E76C90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725836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08D12804-3F8B-8545-8F6C-96D9FAE74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3100998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E821A2B5-D65C-2744-B55D-D28211AF11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730" y="3727566"/>
              <a:ext cx="844733" cy="6248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319450C-1D33-744E-9A5F-06A3B29C8A49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4352853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361C29A2-6856-854E-BED3-69CC106A43AF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4" y="3100997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7CA05215-FAE6-3D47-B078-1C03ACBA90EE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725836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34A4961-F900-0347-9859-24425DF2DA20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108427"/>
              <a:ext cx="844732" cy="629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FD3C0CEF-E827-B842-B8AC-D45B6DBF53B3}"/>
                </a:ext>
              </a:extLst>
            </p:cNvPr>
            <p:cNvCxnSpPr>
              <a:cxnSpLocks/>
            </p:cNvCxnSpPr>
            <p:nvPr/>
          </p:nvCxnSpPr>
          <p:spPr>
            <a:xfrm>
              <a:off x="5207731" y="3106783"/>
              <a:ext cx="840377" cy="12460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126D6D9-3F9F-0748-80ED-78A26DDB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730" y="3098819"/>
              <a:ext cx="840378" cy="12605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E51A5189-BDE7-A847-B42D-6607BA7FAF65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4988133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32E8903-C6FF-EF4B-B541-C8284347D367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4352853"/>
              <a:ext cx="844732" cy="641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8B1C83B-3B4B-7846-97BA-E2B2B3726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4359383"/>
              <a:ext cx="844732" cy="6287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9BA11CFD-03AC-9E48-A917-5F11596EB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3732366"/>
              <a:ext cx="844732" cy="12557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A39788B6-4556-5F41-A010-14F20B543B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3105349"/>
              <a:ext cx="844732" cy="18827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3CD23B34-AB6F-8740-9E84-FB90491DB02D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098819"/>
              <a:ext cx="844732" cy="18958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8A32C405-A76A-964F-A8A0-8719CE86C1D4}"/>
                </a:ext>
              </a:extLst>
            </p:cNvPr>
            <p:cNvCxnSpPr>
              <a:cxnSpLocks/>
            </p:cNvCxnSpPr>
            <p:nvPr/>
          </p:nvCxnSpPr>
          <p:spPr>
            <a:xfrm>
              <a:off x="5203375" y="3725836"/>
              <a:ext cx="844732" cy="12688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09D93939-CEE5-EC43-A663-2104648BD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1" y="2419347"/>
              <a:ext cx="84473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CF3829B-3F63-514F-9B08-A059FD66F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2423699"/>
              <a:ext cx="838199" cy="6751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BAA5497-C7A2-904B-9814-9CC878E1BBFC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2" y="2417169"/>
              <a:ext cx="851265" cy="688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118AC22-19DB-AD48-8D1E-3002CAE78DAB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2" y="2417169"/>
              <a:ext cx="851265" cy="13151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AB0C740-5E4C-E944-860E-F8DB9993CB4A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2" y="2417169"/>
              <a:ext cx="851265" cy="19422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27BFD1E-8AD9-2448-BE02-3B6A9181CFF4}"/>
                </a:ext>
              </a:extLst>
            </p:cNvPr>
            <p:cNvCxnSpPr>
              <a:cxnSpLocks/>
            </p:cNvCxnSpPr>
            <p:nvPr/>
          </p:nvCxnSpPr>
          <p:spPr>
            <a:xfrm>
              <a:off x="5196842" y="2417169"/>
              <a:ext cx="851265" cy="25774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FCBCB7D-CD22-3E4B-A76F-F8B36A7D4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2423699"/>
              <a:ext cx="838199" cy="1302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29BF7321-0630-C340-9832-AE83B989A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2423699"/>
              <a:ext cx="838199" cy="19291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E81EE07-2213-1C4E-9B3F-9627DBF14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375" y="2423699"/>
              <a:ext cx="838199" cy="25644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071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551" y="1315412"/>
            <a:ext cx="6890512" cy="4375284"/>
          </a:xfrm>
        </p:spPr>
        <p:txBody>
          <a:bodyPr anchor="ctr">
            <a:normAutofit/>
          </a:bodyPr>
          <a:lstStyle/>
          <a:p>
            <a:r>
              <a:rPr lang="en-US" dirty="0"/>
              <a:t>Half coding project/half science experiment</a:t>
            </a:r>
          </a:p>
          <a:p>
            <a:r>
              <a:rPr lang="en-US" dirty="0"/>
              <a:t>Evolve more things</a:t>
            </a:r>
          </a:p>
          <a:p>
            <a:r>
              <a:rPr lang="en-US" dirty="0"/>
              <a:t>Refine fitness calculation</a:t>
            </a:r>
          </a:p>
          <a:p>
            <a:r>
              <a:rPr lang="en-US" dirty="0"/>
              <a:t>Create training tracks</a:t>
            </a:r>
          </a:p>
          <a:p>
            <a:r>
              <a:rPr lang="en-US" dirty="0"/>
              <a:t>Try a different training method</a:t>
            </a:r>
          </a:p>
          <a:p>
            <a:r>
              <a:rPr lang="en-US" dirty="0"/>
              <a:t>Apply it to a different game/context</a:t>
            </a:r>
          </a:p>
        </p:txBody>
      </p:sp>
    </p:spTree>
    <p:extLst>
      <p:ext uri="{BB962C8B-B14F-4D97-AF65-F5344CB8AC3E}">
        <p14:creationId xmlns:p14="http://schemas.microsoft.com/office/powerpoint/2010/main" val="32368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154735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58" y="2875319"/>
            <a:ext cx="3739617" cy="12554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313" y="1518998"/>
            <a:ext cx="6397907" cy="3968110"/>
          </a:xfrm>
        </p:spPr>
        <p:txBody>
          <a:bodyPr anchor="ctr">
            <a:normAutofit/>
          </a:bodyPr>
          <a:lstStyle/>
          <a:p>
            <a:r>
              <a:rPr lang="en-US" dirty="0"/>
              <a:t>Learn about neural networks through a use case rather than a course</a:t>
            </a:r>
          </a:p>
          <a:p>
            <a:endParaRPr lang="en-US" dirty="0"/>
          </a:p>
          <a:p>
            <a:r>
              <a:rPr lang="en-US" dirty="0"/>
              <a:t>Write the code from scratch (no libraries)</a:t>
            </a:r>
          </a:p>
          <a:p>
            <a:endParaRPr lang="en-US" dirty="0"/>
          </a:p>
          <a:p>
            <a:r>
              <a:rPr lang="en-US" dirty="0"/>
              <a:t>Interface between biology and programming</a:t>
            </a:r>
          </a:p>
        </p:txBody>
      </p:sp>
    </p:spTree>
    <p:extLst>
      <p:ext uri="{BB962C8B-B14F-4D97-AF65-F5344CB8AC3E}">
        <p14:creationId xmlns:p14="http://schemas.microsoft.com/office/powerpoint/2010/main" val="411441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DA46CC-1040-DC4B-B8CC-0908C0686C6D}"/>
              </a:ext>
            </a:extLst>
          </p:cNvPr>
          <p:cNvSpPr/>
          <p:nvPr/>
        </p:nvSpPr>
        <p:spPr>
          <a:xfrm>
            <a:off x="-1" y="754211"/>
            <a:ext cx="702169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7AC-2251-F044-8597-02AF6655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a neural network?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46855-46F0-6A43-A6AF-99ECBC2A1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8" b="3"/>
          <a:stretch/>
        </p:blipFill>
        <p:spPr>
          <a:xfrm>
            <a:off x="7545032" y="759599"/>
            <a:ext cx="3778286" cy="53306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CA720C-3F32-534B-8BC2-D420D7B9B645}"/>
              </a:ext>
            </a:extLst>
          </p:cNvPr>
          <p:cNvSpPr txBox="1">
            <a:spLocks/>
          </p:cNvSpPr>
          <p:nvPr/>
        </p:nvSpPr>
        <p:spPr>
          <a:xfrm>
            <a:off x="547576" y="2379306"/>
            <a:ext cx="5548423" cy="3002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Inspired by biology</a:t>
            </a:r>
          </a:p>
          <a:p>
            <a:r>
              <a:rPr lang="en-GB" sz="2400" dirty="0">
                <a:solidFill>
                  <a:schemeClr val="bg1"/>
                </a:solidFill>
              </a:rPr>
              <a:t>Made of neurons</a:t>
            </a:r>
          </a:p>
          <a:p>
            <a:r>
              <a:rPr lang="en-GB" sz="2400" dirty="0">
                <a:solidFill>
                  <a:schemeClr val="bg1"/>
                </a:solidFill>
              </a:rPr>
              <a:t>Numerical inputs/outputs</a:t>
            </a:r>
          </a:p>
        </p:txBody>
      </p:sp>
    </p:spTree>
    <p:extLst>
      <p:ext uri="{BB962C8B-B14F-4D97-AF65-F5344CB8AC3E}">
        <p14:creationId xmlns:p14="http://schemas.microsoft.com/office/powerpoint/2010/main" val="240014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1C190-C38D-C74A-9A2F-EC0F8F2E556E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7AC-2251-F044-8597-02AF6655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368" y="2766218"/>
            <a:ext cx="339513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Neuron/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Perceptron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D5892A-33F1-D449-81E9-59731839E13F}"/>
              </a:ext>
            </a:extLst>
          </p:cNvPr>
          <p:cNvGrpSpPr/>
          <p:nvPr/>
        </p:nvGrpSpPr>
        <p:grpSpPr>
          <a:xfrm>
            <a:off x="3873776" y="3227707"/>
            <a:ext cx="7299715" cy="2848666"/>
            <a:chOff x="4128501" y="2003690"/>
            <a:chExt cx="7299715" cy="284866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142DF4-3D07-364F-BC26-9834586C2F8F}"/>
                </a:ext>
              </a:extLst>
            </p:cNvPr>
            <p:cNvSpPr>
              <a:spLocks/>
            </p:cNvSpPr>
            <p:nvPr/>
          </p:nvSpPr>
          <p:spPr>
            <a:xfrm>
              <a:off x="6096000" y="2795690"/>
              <a:ext cx="1080000" cy="1080000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∑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3EA65F-A511-5D40-BE7E-5C31E1814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8501" y="2003690"/>
              <a:ext cx="792000" cy="792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5BDC0F-EDB9-D54C-A9D2-E50CC361EF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8501" y="3875690"/>
              <a:ext cx="792000" cy="792000"/>
            </a:xfrm>
            <a:prstGeom prst="ellips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X2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00774B-8EB0-8943-B0B3-86E4DB006320}"/>
                </a:ext>
              </a:extLst>
            </p:cNvPr>
            <p:cNvCxnSpPr>
              <a:cxnSpLocks/>
            </p:cNvCxnSpPr>
            <p:nvPr/>
          </p:nvCxnSpPr>
          <p:spPr>
            <a:xfrm>
              <a:off x="4920501" y="2565070"/>
              <a:ext cx="1175499" cy="522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95C77E-0D3C-9140-BEFF-991912E1A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8392" y="3562597"/>
              <a:ext cx="1157608" cy="543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894A83-4FB7-7F4A-AA7F-556A483545DD}"/>
                </a:ext>
              </a:extLst>
            </p:cNvPr>
            <p:cNvSpPr txBox="1"/>
            <p:nvPr/>
          </p:nvSpPr>
          <p:spPr>
            <a:xfrm>
              <a:off x="5379367" y="2456995"/>
              <a:ext cx="56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W1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8E7426-91A3-5741-8C9D-98990FEC576C}"/>
                </a:ext>
              </a:extLst>
            </p:cNvPr>
            <p:cNvSpPr txBox="1"/>
            <p:nvPr/>
          </p:nvSpPr>
          <p:spPr>
            <a:xfrm>
              <a:off x="5378026" y="3834453"/>
              <a:ext cx="56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W2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5CD3D0-5F0C-2E40-B643-164D1A070B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4804" y="3931929"/>
              <a:ext cx="0" cy="543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FC443-65A4-CD43-9A78-C1C33BBC0CD6}"/>
                </a:ext>
              </a:extLst>
            </p:cNvPr>
            <p:cNvSpPr txBox="1"/>
            <p:nvPr/>
          </p:nvSpPr>
          <p:spPr>
            <a:xfrm>
              <a:off x="6283979" y="4483024"/>
              <a:ext cx="7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bias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3E4F0D-5375-214B-B538-8F7BD6BE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7699" y="3335691"/>
              <a:ext cx="964021" cy="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3AC88CF-A8F6-EE49-B9CB-792EF78D0662}"/>
                </a:ext>
              </a:extLst>
            </p:cNvPr>
            <p:cNvSpPr>
              <a:spLocks/>
            </p:cNvSpPr>
            <p:nvPr/>
          </p:nvSpPr>
          <p:spPr>
            <a:xfrm>
              <a:off x="8294538" y="2801629"/>
              <a:ext cx="1080000" cy="1080000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i="1" dirty="0"/>
                <a:t>Activation function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83C6651-4D2A-1D4F-A178-AB27F9EE5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7356" y="3335690"/>
              <a:ext cx="964021" cy="1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803906-D1C6-8246-84ED-0BE98E1F8031}"/>
                </a:ext>
              </a:extLst>
            </p:cNvPr>
            <p:cNvSpPr txBox="1"/>
            <p:nvPr/>
          </p:nvSpPr>
          <p:spPr>
            <a:xfrm>
              <a:off x="10464195" y="3151024"/>
              <a:ext cx="964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D325C9-9F18-8246-927E-83639B73B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275" y="822431"/>
            <a:ext cx="4825979" cy="25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3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Training 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600" y="1518999"/>
            <a:ext cx="5855519" cy="3968110"/>
          </a:xfrm>
        </p:spPr>
        <p:txBody>
          <a:bodyPr anchor="ctr">
            <a:normAutofit/>
          </a:bodyPr>
          <a:lstStyle/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Back propagation</a:t>
            </a:r>
          </a:p>
          <a:p>
            <a:pPr lvl="1"/>
            <a:endParaRPr lang="en-US" dirty="0"/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Adversarial neural networks</a:t>
            </a:r>
          </a:p>
          <a:p>
            <a:pPr marL="502920" lvl="1" indent="0">
              <a:buNone/>
            </a:pPr>
            <a:endParaRPr lang="en-US" dirty="0"/>
          </a:p>
          <a:p>
            <a:r>
              <a:rPr lang="en-US" dirty="0"/>
              <a:t>Reinforcement</a:t>
            </a:r>
          </a:p>
          <a:p>
            <a:pPr lvl="1"/>
            <a:r>
              <a:rPr lang="en-US" dirty="0"/>
              <a:t>Q-learning </a:t>
            </a:r>
          </a:p>
          <a:p>
            <a:pPr lvl="1"/>
            <a:r>
              <a:rPr lang="en-US" dirty="0"/>
              <a:t>(Genetic algorithms)</a:t>
            </a:r>
          </a:p>
        </p:txBody>
      </p:sp>
    </p:spTree>
    <p:extLst>
      <p:ext uri="{BB962C8B-B14F-4D97-AF65-F5344CB8AC3E}">
        <p14:creationId xmlns:p14="http://schemas.microsoft.com/office/powerpoint/2010/main" val="263815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617720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2" y="2875320"/>
            <a:ext cx="4154735" cy="12554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9722-69DB-FF43-BDE6-67F63FC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032" y="1444945"/>
            <a:ext cx="5855519" cy="396811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Spawn a number of agents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 each agent’s “fitness”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Breed the fittest agents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Mutate some of the offspring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7303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0" y="754211"/>
            <a:ext cx="4176889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84231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challenge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02255-E7B7-BE40-9261-31A0F699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13" y="463792"/>
            <a:ext cx="4999738" cy="2891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670BEC-1DAD-F344-946B-7E99A90E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614" y="3503055"/>
            <a:ext cx="4999738" cy="289115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E45A10-416C-0A48-81A4-9F0D8D07665F}"/>
              </a:ext>
            </a:extLst>
          </p:cNvPr>
          <p:cNvSpPr txBox="1">
            <a:spLocks/>
          </p:cNvSpPr>
          <p:nvPr/>
        </p:nvSpPr>
        <p:spPr>
          <a:xfrm>
            <a:off x="289249" y="2187909"/>
            <a:ext cx="3887640" cy="381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Race a car around a track</a:t>
            </a:r>
          </a:p>
          <a:p>
            <a:r>
              <a:rPr lang="en-GB" sz="2400" dirty="0">
                <a:solidFill>
                  <a:schemeClr val="bg1"/>
                </a:solidFill>
              </a:rPr>
              <a:t>Using REAL PHYSICS!</a:t>
            </a:r>
          </a:p>
          <a:p>
            <a:r>
              <a:rPr lang="en-GB" sz="2400" dirty="0">
                <a:solidFill>
                  <a:schemeClr val="bg1"/>
                </a:solidFill>
              </a:rPr>
              <a:t>Car has 3 inputs: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Acceleration (-1 to +1)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Steering (-1 to +1)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Braking (0 to +1)</a:t>
            </a:r>
          </a:p>
        </p:txBody>
      </p:sp>
    </p:spTree>
    <p:extLst>
      <p:ext uri="{BB962C8B-B14F-4D97-AF65-F5344CB8AC3E}">
        <p14:creationId xmlns:p14="http://schemas.microsoft.com/office/powerpoint/2010/main" val="258131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822085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but… how?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92926D-E0EB-3B42-A9CE-DD819E29B063}"/>
              </a:ext>
            </a:extLst>
          </p:cNvPr>
          <p:cNvGrpSpPr/>
          <p:nvPr/>
        </p:nvGrpSpPr>
        <p:grpSpPr>
          <a:xfrm>
            <a:off x="3489650" y="697129"/>
            <a:ext cx="8316924" cy="5132509"/>
            <a:chOff x="3489650" y="697129"/>
            <a:chExt cx="8316924" cy="5132509"/>
          </a:xfrm>
        </p:grpSpPr>
        <p:pic>
          <p:nvPicPr>
            <p:cNvPr id="10" name="Picture 9" descr="A picture containing floor, wall, indoor, white&#13;&#10;&#13;&#10;Description automatically generated">
              <a:extLst>
                <a:ext uri="{FF2B5EF4-FFF2-40B4-BE49-F238E27FC236}">
                  <a16:creationId xmlns:a16="http://schemas.microsoft.com/office/drawing/2014/main" id="{DA49F74F-5075-3449-B130-A3554252CB2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9650" y="1176471"/>
              <a:ext cx="8316924" cy="4653167"/>
            </a:xfrm>
            <a:prstGeom prst="rect">
              <a:avLst/>
            </a:prstGeom>
          </p:spPr>
        </p:pic>
        <p:pic>
          <p:nvPicPr>
            <p:cNvPr id="13" name="Picture 12" descr="A close up of a logo&#13;&#10;&#13;&#10;Description automatically generated">
              <a:extLst>
                <a:ext uri="{FF2B5EF4-FFF2-40B4-BE49-F238E27FC236}">
                  <a16:creationId xmlns:a16="http://schemas.microsoft.com/office/drawing/2014/main" id="{5F4448AD-4762-C647-A02B-A8A943E6C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050373" y="2125927"/>
              <a:ext cx="1195478" cy="1105606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5AC44A36-9564-044C-9381-E3792354C10B}"/>
                </a:ext>
              </a:extLst>
            </p:cNvPr>
            <p:cNvSpPr/>
            <p:nvPr/>
          </p:nvSpPr>
          <p:spPr>
            <a:xfrm rot="2668618">
              <a:off x="7803687" y="2946734"/>
              <a:ext cx="1586166" cy="792052"/>
            </a:xfrm>
            <a:prstGeom prst="rightArrow">
              <a:avLst>
                <a:gd name="adj1" fmla="val 34226"/>
                <a:gd name="adj2" fmla="val 43539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Accelerate!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C2A57AE9-F597-3F47-AC9D-54B1BBC343F5}"/>
                </a:ext>
              </a:extLst>
            </p:cNvPr>
            <p:cNvSpPr/>
            <p:nvPr/>
          </p:nvSpPr>
          <p:spPr>
            <a:xfrm rot="3015097">
              <a:off x="7452769" y="3288329"/>
              <a:ext cx="1586166" cy="792052"/>
            </a:xfrm>
            <a:prstGeom prst="rightArrow">
              <a:avLst>
                <a:gd name="adj1" fmla="val 34226"/>
                <a:gd name="adj2" fmla="val 43539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Steer!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0809321F-5915-8240-8D02-B810C3DBEB27}"/>
                </a:ext>
              </a:extLst>
            </p:cNvPr>
            <p:cNvSpPr/>
            <p:nvPr/>
          </p:nvSpPr>
          <p:spPr>
            <a:xfrm rot="18679979" flipH="1">
              <a:off x="5883060" y="3170467"/>
              <a:ext cx="1592676" cy="792052"/>
            </a:xfrm>
            <a:prstGeom prst="rightArrow">
              <a:avLst>
                <a:gd name="adj1" fmla="val 31827"/>
                <a:gd name="adj2" fmla="val 44996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Brake!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853E24E-6A1C-BC4E-9837-283A24F8ED32}"/>
                </a:ext>
              </a:extLst>
            </p:cNvPr>
            <p:cNvSpPr/>
            <p:nvPr/>
          </p:nvSpPr>
          <p:spPr>
            <a:xfrm flipH="1">
              <a:off x="8173660" y="2044639"/>
              <a:ext cx="2449689" cy="541179"/>
            </a:xfrm>
            <a:prstGeom prst="rightArrow">
              <a:avLst>
                <a:gd name="adj1" fmla="val 47856"/>
                <a:gd name="adj2" fmla="val 80596"/>
              </a:avLst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👀</a:t>
              </a:r>
              <a:endParaRPr lang="en-US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44C1BA9B-0C18-6B45-96DC-51225A6B399C}"/>
                </a:ext>
              </a:extLst>
            </p:cNvPr>
            <p:cNvSpPr/>
            <p:nvPr/>
          </p:nvSpPr>
          <p:spPr>
            <a:xfrm rot="13891017" flipH="1" flipV="1">
              <a:off x="5988608" y="1570773"/>
              <a:ext cx="1484194" cy="534993"/>
            </a:xfrm>
            <a:prstGeom prst="rightArrow">
              <a:avLst>
                <a:gd name="adj1" fmla="val 40905"/>
                <a:gd name="adj2" fmla="val 80596"/>
              </a:avLst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BC7880-866C-F947-9B82-B339FEA5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8231" y="697129"/>
              <a:ext cx="1397000" cy="124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69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699958-C67C-9B4B-BFEC-C7FDC95C3A14}"/>
              </a:ext>
            </a:extLst>
          </p:cNvPr>
          <p:cNvSpPr/>
          <p:nvPr/>
        </p:nvSpPr>
        <p:spPr>
          <a:xfrm>
            <a:off x="-1" y="754211"/>
            <a:ext cx="3200401" cy="54976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36478-CCB3-2640-BB45-EFB17AC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822085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66407-FDD8-C843-BC67-F8440A28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50" y="1000315"/>
            <a:ext cx="8357532" cy="4857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A52A0E-26CF-DA48-BD73-3B38AFD2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853880"/>
            <a:ext cx="2788612" cy="3712256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Raycasts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Velocity vectors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Angular velocity</a:t>
            </a:r>
          </a:p>
        </p:txBody>
      </p:sp>
    </p:spTree>
    <p:extLst>
      <p:ext uri="{BB962C8B-B14F-4D97-AF65-F5344CB8AC3E}">
        <p14:creationId xmlns:p14="http://schemas.microsoft.com/office/powerpoint/2010/main" val="174306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17338</TotalTime>
  <Words>577</Words>
  <Application>Microsoft Macintosh PowerPoint</Application>
  <PresentationFormat>Widescreen</PresentationFormat>
  <Paragraphs>169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How to drive a car with neural networks</vt:lpstr>
      <vt:lpstr>Background</vt:lpstr>
      <vt:lpstr>What is a neural network?</vt:lpstr>
      <vt:lpstr>Neuron/ Perceptron</vt:lpstr>
      <vt:lpstr>Training a  Neural Network</vt:lpstr>
      <vt:lpstr>Genetic Algorithms</vt:lpstr>
      <vt:lpstr>The challenge</vt:lpstr>
      <vt:lpstr>but… how?</vt:lpstr>
      <vt:lpstr>Sensors</vt:lpstr>
      <vt:lpstr>DEMO</vt:lpstr>
      <vt:lpstr>Genetic Algorithms (again)</vt:lpstr>
      <vt:lpstr>Fitness</vt:lpstr>
      <vt:lpstr>Genetic Algorithms (again)</vt:lpstr>
      <vt:lpstr>Creating The Next Generation</vt:lpstr>
      <vt:lpstr>DNA &amp; Chromosomal Crossover</vt:lpstr>
      <vt:lpstr>Evolving the network structure</vt:lpstr>
      <vt:lpstr>PowerPoint Presentation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James Ransome</dc:creator>
  <cp:lastModifiedBy>James Ransome</cp:lastModifiedBy>
  <cp:revision>75</cp:revision>
  <dcterms:created xsi:type="dcterms:W3CDTF">2019-02-27T12:54:02Z</dcterms:created>
  <dcterms:modified xsi:type="dcterms:W3CDTF">2019-05-10T08:01:00Z</dcterms:modified>
</cp:coreProperties>
</file>